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68" r:id="rId2"/>
    <p:sldId id="285" r:id="rId3"/>
    <p:sldId id="258" r:id="rId4"/>
    <p:sldId id="256" r:id="rId5"/>
    <p:sldId id="289" r:id="rId6"/>
    <p:sldId id="259" r:id="rId7"/>
    <p:sldId id="293" r:id="rId8"/>
    <p:sldId id="294" r:id="rId9"/>
    <p:sldId id="295" r:id="rId10"/>
    <p:sldId id="292" r:id="rId11"/>
    <p:sldId id="273" r:id="rId12"/>
    <p:sldId id="272" r:id="rId13"/>
    <p:sldId id="271" r:id="rId14"/>
    <p:sldId id="266" r:id="rId15"/>
    <p:sldId id="280" r:id="rId16"/>
    <p:sldId id="290" r:id="rId17"/>
    <p:sldId id="269" r:id="rId18"/>
    <p:sldId id="270" r:id="rId19"/>
    <p:sldId id="286" r:id="rId20"/>
    <p:sldId id="284" r:id="rId21"/>
    <p:sldId id="287" r:id="rId22"/>
    <p:sldId id="288" r:id="rId23"/>
    <p:sldId id="279" r:id="rId24"/>
    <p:sldId id="277" r:id="rId25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8C34"/>
    <a:srgbClr val="10BB28"/>
    <a:srgbClr val="33BD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0" d="100"/>
          <a:sy n="70" d="100"/>
        </p:scale>
        <p:origin x="-184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407C9-8884-374C-809B-7D7EBB93DB2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609CC2-4208-E54D-8489-BBAA8696B77E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718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Que tengamos un entorno competitivo, liderazgo, una estrategia, </a:t>
            </a:r>
            <a:r>
              <a:rPr lang="es-ES" dirty="0" err="1" smtClean="0"/>
              <a:t>Metodo</a:t>
            </a:r>
            <a:r>
              <a:rPr lang="es-ES" dirty="0" smtClean="0"/>
              <a:t> y herramientas</a:t>
            </a:r>
            <a:r>
              <a:rPr lang="es-ES" baseline="0" dirty="0" smtClean="0"/>
              <a:t> </a:t>
            </a:r>
            <a:r>
              <a:rPr lang="es-ES" dirty="0" smtClean="0"/>
              <a:t> y lo mas determinante el Capital intelectual.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0909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17</a:t>
            </a:fld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Como ? A </a:t>
            </a:r>
            <a:r>
              <a:rPr lang="es-ES" dirty="0" err="1" smtClean="0"/>
              <a:t>traves</a:t>
            </a:r>
            <a:r>
              <a:rPr lang="es-ES" baseline="0" dirty="0" smtClean="0"/>
              <a:t> de la </a:t>
            </a:r>
            <a:r>
              <a:rPr lang="es-ES" baseline="0" dirty="0" err="1" smtClean="0"/>
              <a:t>cooper</a:t>
            </a:r>
            <a:r>
              <a:rPr lang="es-ES" baseline="0" dirty="0" smtClean="0"/>
              <a:t>..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87246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 smtClean="0"/>
              <a:t>La idea “pensar dentro de la caja“ presupone que nos encontramos dentro de una caja, limitados en nuestra capacidad de actuar y de ver, por un espacio conocido y concreto. Salir de la caja implica abrirse a espacios nuevos, perspectivas inéditas, formas de pensamiento desconocidas, ámbitos y retos nuevos.</a:t>
            </a:r>
          </a:p>
          <a:p>
            <a:endParaRPr lang="es-ES_tradnl" dirty="0" smtClean="0"/>
          </a:p>
          <a:p>
            <a:r>
              <a:rPr lang="es-ES_tradnl" dirty="0" smtClean="0"/>
              <a:t>Ante todo: educar la mente para pensar de una manera nueva, </a:t>
            </a: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0096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23</a:t>
            </a:fld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24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Por que si no innvamos como camino de competitividad</a:t>
            </a:r>
            <a:r>
              <a:rPr lang="es-CL" baseline="0" dirty="0" smtClean="0"/>
              <a:t> y diferenciación  vamos a morir¡¡</a:t>
            </a:r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E</a:t>
            </a:r>
            <a:r>
              <a:rPr lang="es-CL" dirty="0" smtClean="0"/>
              <a:t>stamos cerca del final</a:t>
            </a:r>
            <a:r>
              <a:rPr lang="es-ES" dirty="0" smtClean="0"/>
              <a:t>…</a:t>
            </a:r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11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09CC2-4208-E54D-8489-BBAA8696B77E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8543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1632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3999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9845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84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3038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379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4277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3251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6713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7366FF-7CFB-F343-A83E-6808CC40A875}" type="datetimeFigureOut">
              <a:rPr lang="es-ES" smtClean="0"/>
              <a:pPr/>
              <a:t>29-08-13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D98E32-2CA7-7140-A04B-A6A3F9F5E8F9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855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" dirty="0"/>
          </a:p>
        </p:txBody>
      </p:sp>
      <p:pic>
        <p:nvPicPr>
          <p:cNvPr id="10" name="Imagen 1" descr="LOGO_CENEM.gif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4486" y="244620"/>
            <a:ext cx="849875" cy="789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941613" y="280906"/>
            <a:ext cx="1365674" cy="922122"/>
          </a:xfrm>
          <a:prstGeom prst="rect">
            <a:avLst/>
          </a:prstGeom>
        </p:spPr>
      </p:pic>
      <p:sp>
        <p:nvSpPr>
          <p:cNvPr id="7" name="Rectángulo 6"/>
          <p:cNvSpPr/>
          <p:nvPr userDrawn="1"/>
        </p:nvSpPr>
        <p:spPr>
          <a:xfrm>
            <a:off x="0" y="417286"/>
            <a:ext cx="7093857" cy="471714"/>
          </a:xfrm>
          <a:prstGeom prst="rect">
            <a:avLst/>
          </a:prstGeom>
          <a:solidFill>
            <a:srgbClr val="F78C34"/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/>
          <p:cNvSpPr/>
          <p:nvPr userDrawn="1"/>
        </p:nvSpPr>
        <p:spPr>
          <a:xfrm>
            <a:off x="0" y="280906"/>
            <a:ext cx="7093857" cy="689428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560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13"/>
          <p:cNvSpPr txBox="1"/>
          <p:nvPr/>
        </p:nvSpPr>
        <p:spPr>
          <a:xfrm>
            <a:off x="6019423" y="6401359"/>
            <a:ext cx="3124577" cy="461665"/>
          </a:xfrm>
          <a:prstGeom prst="rect">
            <a:avLst/>
          </a:prstGeom>
          <a:solidFill>
            <a:srgbClr val="10BB28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sz="2400" dirty="0" smtClean="0"/>
              <a:t>Santiago, 10 de Mayo</a:t>
            </a:r>
            <a:endParaRPr lang="es-ES" sz="2400" dirty="0"/>
          </a:p>
        </p:txBody>
      </p:sp>
      <p:pic>
        <p:nvPicPr>
          <p:cNvPr id="4" name="Imagen 3" descr="cirpack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2" y="1506971"/>
            <a:ext cx="5892230" cy="460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04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Captura de pantalla 2013-05-09 a la(s) 23.42.4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57" y="1451429"/>
            <a:ext cx="825500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2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/>
          <p:cNvSpPr txBox="1"/>
          <p:nvPr/>
        </p:nvSpPr>
        <p:spPr>
          <a:xfrm>
            <a:off x="256536" y="2414090"/>
            <a:ext cx="8669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 smtClean="0">
                <a:solidFill>
                  <a:srgbClr val="FFFF00"/>
                </a:solidFill>
              </a:rPr>
              <a:t>¿Que necesitamos </a:t>
            </a:r>
            <a:r>
              <a:rPr lang="es-ES" sz="4000" dirty="0" smtClean="0">
                <a:solidFill>
                  <a:srgbClr val="FFFF00"/>
                </a:solidFill>
              </a:rPr>
              <a:t>como sector para </a:t>
            </a:r>
            <a:r>
              <a:rPr lang="es-ES" sz="4000" dirty="0" smtClean="0">
                <a:solidFill>
                  <a:srgbClr val="FFFF00"/>
                </a:solidFill>
              </a:rPr>
              <a:t>que INNOVAR </a:t>
            </a:r>
          </a:p>
          <a:p>
            <a:pPr algn="ctr"/>
            <a:r>
              <a:rPr lang="es-ES" sz="4000" dirty="0" smtClean="0">
                <a:solidFill>
                  <a:srgbClr val="FFFF00"/>
                </a:solidFill>
              </a:rPr>
              <a:t>sea una destreza  DIFERENCIADORA y COMPETITIVA?</a:t>
            </a:r>
            <a:endParaRPr lang="es-ES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14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5520"/>
            <a:ext cx="9144000" cy="579248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257547" y="5548192"/>
            <a:ext cx="57449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i="1" dirty="0" smtClean="0">
                <a:solidFill>
                  <a:srgbClr val="FFFFFF"/>
                </a:solidFill>
              </a:rPr>
              <a:t>Y hacerlo SOLO tiene mayores costos</a:t>
            </a:r>
            <a:r>
              <a:rPr lang="es-ES" sz="2800" b="1" i="1" dirty="0" smtClean="0">
                <a:solidFill>
                  <a:srgbClr val="FF0000"/>
                </a:solidFill>
              </a:rPr>
              <a:t>!</a:t>
            </a:r>
            <a:endParaRPr lang="es-ES" sz="2800" b="1" i="1" dirty="0">
              <a:solidFill>
                <a:srgbClr val="FF0000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0" y="345421"/>
            <a:ext cx="22263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 smtClean="0">
                <a:solidFill>
                  <a:schemeClr val="tx2"/>
                </a:solidFill>
              </a:rPr>
              <a:t>Correr riesgos</a:t>
            </a:r>
            <a:endParaRPr lang="es-ES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83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14276" y="983852"/>
            <a:ext cx="86212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sz="2800" dirty="0" smtClean="0"/>
              <a:t>Aprender es el proceso mediante el cual se adquiere una determinada habilidad, se asimila una información o se adopta una nueva estrategia de conocimiento y acción.</a:t>
            </a:r>
            <a:endParaRPr lang="es-ES" sz="2800" dirty="0"/>
          </a:p>
        </p:txBody>
      </p:sp>
      <p:cxnSp>
        <p:nvCxnSpPr>
          <p:cNvPr id="5" name="Conector recto 4"/>
          <p:cNvCxnSpPr/>
          <p:nvPr/>
        </p:nvCxnSpPr>
        <p:spPr>
          <a:xfrm flipH="1">
            <a:off x="-2" y="2419366"/>
            <a:ext cx="9144002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399143" y="2627477"/>
            <a:ext cx="1345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rgbClr val="000000"/>
                </a:solidFill>
              </a:rPr>
              <a:t>¿cómo?</a:t>
            </a:r>
            <a:endParaRPr lang="es-ES" sz="2800" b="1" dirty="0">
              <a:solidFill>
                <a:srgbClr val="000000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685965" y="3397156"/>
            <a:ext cx="1252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De otros</a:t>
            </a:r>
            <a:endParaRPr lang="es-ES" sz="24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3765491" y="3580949"/>
            <a:ext cx="1363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Haciendo</a:t>
            </a:r>
            <a:endParaRPr lang="es-ES" sz="2400" dirty="0"/>
          </a:p>
        </p:txBody>
      </p:sp>
      <p:sp>
        <p:nvSpPr>
          <p:cNvPr id="13" name="CuadroTexto 12"/>
          <p:cNvSpPr txBox="1"/>
          <p:nvPr/>
        </p:nvSpPr>
        <p:spPr>
          <a:xfrm>
            <a:off x="6421721" y="3580367"/>
            <a:ext cx="1982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Reflexionando </a:t>
            </a:r>
            <a:endParaRPr lang="es-ES" sz="2400" dirty="0"/>
          </a:p>
        </p:txBody>
      </p:sp>
      <p:pic>
        <p:nvPicPr>
          <p:cNvPr id="14" name="Imagen 13" descr="Captura de pantalla 2013-05-08 a la(s) 17.47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84" y="4218265"/>
            <a:ext cx="2320294" cy="2268433"/>
          </a:xfrm>
          <a:prstGeom prst="rect">
            <a:avLst/>
          </a:prstGeom>
          <a:ln>
            <a:solidFill>
              <a:srgbClr val="33BD2B"/>
            </a:solidFill>
          </a:ln>
        </p:spPr>
      </p:pic>
      <p:pic>
        <p:nvPicPr>
          <p:cNvPr id="15" name="Imagen 14" descr="Captura de pantalla 2013-05-08 a la(s) 17.55.18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1"/>
          <a:stretch/>
        </p:blipFill>
        <p:spPr>
          <a:xfrm>
            <a:off x="3326515" y="4159805"/>
            <a:ext cx="2531397" cy="2326894"/>
          </a:xfrm>
          <a:prstGeom prst="rect">
            <a:avLst/>
          </a:prstGeom>
          <a:ln>
            <a:solidFill>
              <a:srgbClr val="33BD2B"/>
            </a:solidFill>
          </a:ln>
        </p:spPr>
      </p:pic>
      <p:pic>
        <p:nvPicPr>
          <p:cNvPr id="16" name="Imagen 15" descr="Captura de pantalla 2013-05-08 a la(s) 18.00.35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0"/>
          <a:stretch/>
        </p:blipFill>
        <p:spPr>
          <a:xfrm>
            <a:off x="6251549" y="4159805"/>
            <a:ext cx="2405355" cy="2392246"/>
          </a:xfrm>
          <a:prstGeom prst="rect">
            <a:avLst/>
          </a:prstGeom>
          <a:ln>
            <a:solidFill>
              <a:srgbClr val="33BD2B"/>
            </a:solidFill>
          </a:ln>
        </p:spPr>
      </p:pic>
      <p:sp>
        <p:nvSpPr>
          <p:cNvPr id="17" name="CuadroTexto 16"/>
          <p:cNvSpPr txBox="1"/>
          <p:nvPr/>
        </p:nvSpPr>
        <p:spPr>
          <a:xfrm>
            <a:off x="45717" y="388296"/>
            <a:ext cx="3313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rgbClr val="1F497D"/>
                </a:solidFill>
              </a:rPr>
              <a:t>Aprender a aprender</a:t>
            </a:r>
            <a:endParaRPr lang="es-ES" sz="28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416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1493200"/>
            <a:ext cx="7239000" cy="484341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0" y="376364"/>
            <a:ext cx="7282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1F497D"/>
                </a:solidFill>
              </a:rPr>
              <a:t>Incorporar los talentos</a:t>
            </a:r>
            <a:endParaRPr lang="es-ES" sz="2400" b="1" dirty="0">
              <a:solidFill>
                <a:srgbClr val="1F497D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364648" y="6430471"/>
            <a:ext cx="6694363" cy="369332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El Capital </a:t>
            </a:r>
            <a:r>
              <a:rPr lang="es-ES" b="1" dirty="0" smtClean="0"/>
              <a:t>Intelectual es el factor  </a:t>
            </a:r>
            <a:r>
              <a:rPr lang="es-ES" dirty="0" smtClean="0"/>
              <a:t>determinante en la INNOVACIÓN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47879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08857" y="420896"/>
            <a:ext cx="75837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200" b="1" dirty="0" smtClean="0">
                <a:solidFill>
                  <a:srgbClr val="1F497D"/>
                </a:solidFill>
              </a:rPr>
              <a:t>Incorporarla en nuestro ADN</a:t>
            </a:r>
            <a:endParaRPr lang="es-ES" sz="2000" b="1" dirty="0">
              <a:solidFill>
                <a:srgbClr val="1F497D"/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08858" y="1165705"/>
            <a:ext cx="87811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sz="2400" dirty="0" smtClean="0">
                <a:solidFill>
                  <a:srgbClr val="000000"/>
                </a:solidFill>
              </a:rPr>
              <a:t>Para alcanzar un éxito sostenible en la innovación, debes trabajar para incorporar un proceso y un modo de pensar reiterativos al interior de tu organización; y es por ello que es importante tener un lenguaje común y marco guía sencillos para la innovación infinita, que todos los empleados puedan comprender fácilment</a:t>
            </a:r>
            <a:r>
              <a:rPr lang="es-ES_tradnl" sz="2000" dirty="0" smtClean="0">
                <a:solidFill>
                  <a:srgbClr val="000000"/>
                </a:solidFill>
              </a:rPr>
              <a:t>e.</a:t>
            </a:r>
            <a:endParaRPr lang="es-ES" sz="2000" dirty="0">
              <a:solidFill>
                <a:srgbClr val="000000"/>
              </a:solidFill>
            </a:endParaRPr>
          </a:p>
        </p:txBody>
      </p:sp>
      <p:cxnSp>
        <p:nvCxnSpPr>
          <p:cNvPr id="3" name="Conector recto 2"/>
          <p:cNvCxnSpPr/>
          <p:nvPr/>
        </p:nvCxnSpPr>
        <p:spPr>
          <a:xfrm flipV="1">
            <a:off x="0" y="3111843"/>
            <a:ext cx="9144000" cy="1814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2" name="Imagen 11" descr="Captura de pantalla 2013-05-09 a la(s) 19.25.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561" y="3293271"/>
            <a:ext cx="4497769" cy="3392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11040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10877" y="334183"/>
            <a:ext cx="5765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rgbClr val="10BB28"/>
                </a:solidFill>
              </a:rPr>
              <a:t>E</a:t>
            </a:r>
            <a:r>
              <a:rPr lang="es-ES" sz="2800" b="1" dirty="0" smtClean="0">
                <a:solidFill>
                  <a:srgbClr val="10BB28"/>
                </a:solidFill>
              </a:rPr>
              <a:t>l </a:t>
            </a:r>
            <a:r>
              <a:rPr lang="es-ES" sz="2800" b="1" dirty="0" smtClean="0">
                <a:solidFill>
                  <a:srgbClr val="10BB28"/>
                </a:solidFill>
              </a:rPr>
              <a:t>Circulo de Innovación de </a:t>
            </a:r>
            <a:r>
              <a:rPr lang="es-ES" sz="2800" b="1" dirty="0" err="1" smtClean="0">
                <a:solidFill>
                  <a:srgbClr val="10BB28"/>
                </a:solidFill>
              </a:rPr>
              <a:t>Packaging</a:t>
            </a:r>
            <a:endParaRPr lang="es-ES" sz="2800" b="1" dirty="0">
              <a:solidFill>
                <a:srgbClr val="10BB28"/>
              </a:solidFill>
            </a:endParaRPr>
          </a:p>
        </p:txBody>
      </p:sp>
      <p:pic>
        <p:nvPicPr>
          <p:cNvPr id="6" name="Imagen 5" descr="cirpack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265" y="1774370"/>
            <a:ext cx="5178992" cy="404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885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70231" y="1106055"/>
            <a:ext cx="87741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 smtClean="0"/>
              <a:t>El </a:t>
            </a:r>
            <a:r>
              <a:rPr lang="es-ES" sz="3200" dirty="0" smtClean="0">
                <a:solidFill>
                  <a:srgbClr val="10BB28"/>
                </a:solidFill>
              </a:rPr>
              <a:t>Círculo</a:t>
            </a:r>
            <a:r>
              <a:rPr lang="es-ES" sz="2800" dirty="0" smtClean="0"/>
              <a:t> de Innovación de </a:t>
            </a:r>
            <a:r>
              <a:rPr lang="es-ES" sz="2800" dirty="0" err="1" smtClean="0"/>
              <a:t>Packaging</a:t>
            </a:r>
            <a:r>
              <a:rPr lang="es-ES" sz="2800" dirty="0" smtClean="0"/>
              <a:t> es una comunidad de Empresas, con un objetivo común, que colaboran para </a:t>
            </a:r>
            <a:r>
              <a:rPr lang="es-ES" sz="2800" u="sng" dirty="0" smtClean="0"/>
              <a:t>Sistematizar</a:t>
            </a:r>
            <a:r>
              <a:rPr lang="es-ES" sz="2800" dirty="0" smtClean="0"/>
              <a:t> y </a:t>
            </a:r>
            <a:r>
              <a:rPr lang="es-ES" sz="2800" u="sng" dirty="0" smtClean="0"/>
              <a:t>Activar</a:t>
            </a:r>
            <a:r>
              <a:rPr lang="es-ES" sz="2800" dirty="0" smtClean="0"/>
              <a:t> la Innovación en sus compañías</a:t>
            </a:r>
            <a:endParaRPr lang="es-ES" sz="2800" dirty="0"/>
          </a:p>
        </p:txBody>
      </p:sp>
      <p:cxnSp>
        <p:nvCxnSpPr>
          <p:cNvPr id="4" name="Conector recto 3"/>
          <p:cNvCxnSpPr/>
          <p:nvPr/>
        </p:nvCxnSpPr>
        <p:spPr>
          <a:xfrm flipH="1">
            <a:off x="0" y="2672479"/>
            <a:ext cx="9143999" cy="0"/>
          </a:xfrm>
          <a:prstGeom prst="line">
            <a:avLst/>
          </a:prstGeom>
          <a:ln>
            <a:solidFill>
              <a:srgbClr val="33BD2B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934" y="3221252"/>
            <a:ext cx="3543300" cy="3429000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45717" y="388296"/>
            <a:ext cx="7204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rgbClr val="1F497D"/>
                </a:solidFill>
              </a:rPr>
              <a:t>¿Que es El </a:t>
            </a:r>
            <a:r>
              <a:rPr lang="es-ES" sz="2800" b="1" dirty="0" smtClean="0">
                <a:solidFill>
                  <a:srgbClr val="1F497D"/>
                </a:solidFill>
              </a:rPr>
              <a:t>Circulo </a:t>
            </a:r>
            <a:r>
              <a:rPr lang="es-ES" sz="2800" b="1" dirty="0" smtClean="0">
                <a:solidFill>
                  <a:srgbClr val="1F497D"/>
                </a:solidFill>
              </a:rPr>
              <a:t>de Innovación de </a:t>
            </a:r>
            <a:r>
              <a:rPr lang="es-ES" sz="2800" b="1" dirty="0" err="1" smtClean="0">
                <a:solidFill>
                  <a:srgbClr val="1F497D"/>
                </a:solidFill>
              </a:rPr>
              <a:t>Packaging</a:t>
            </a:r>
            <a:r>
              <a:rPr lang="es-ES" sz="2800" b="1" dirty="0" smtClean="0">
                <a:solidFill>
                  <a:srgbClr val="1F497D"/>
                </a:solidFill>
              </a:rPr>
              <a:t>?</a:t>
            </a:r>
            <a:endParaRPr lang="es-ES" sz="2800" b="1" dirty="0">
              <a:solidFill>
                <a:srgbClr val="1F497D"/>
              </a:solidFill>
            </a:endParaRPr>
          </a:p>
        </p:txBody>
      </p:sp>
      <p:pic>
        <p:nvPicPr>
          <p:cNvPr id="8" name="Imagen 7" descr="cirpack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600" y="2811879"/>
            <a:ext cx="1536399" cy="120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30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/>
          <p:cNvCxnSpPr/>
          <p:nvPr/>
        </p:nvCxnSpPr>
        <p:spPr>
          <a:xfrm>
            <a:off x="63500" y="2893535"/>
            <a:ext cx="9144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4607" y="3029857"/>
            <a:ext cx="6032499" cy="3763018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2014217" y="3832711"/>
            <a:ext cx="56828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2800" b="1" i="1" dirty="0" smtClean="0">
                <a:solidFill>
                  <a:srgbClr val="10BB28"/>
                </a:solidFill>
              </a:rPr>
              <a:t>A través de </a:t>
            </a:r>
            <a:r>
              <a:rPr lang="es-ES" sz="2800" b="1" i="1" dirty="0" smtClean="0">
                <a:solidFill>
                  <a:srgbClr val="10BB28"/>
                </a:solidFill>
              </a:rPr>
              <a:t> la cooperación, el aprendizaje, el manejo de metodología, herramientas y el pensamiento colectivo de los socios del Circulo.</a:t>
            </a:r>
            <a:endParaRPr lang="es-ES" sz="2800" b="1" i="1" dirty="0">
              <a:solidFill>
                <a:srgbClr val="10BB28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63500" y="1077653"/>
            <a:ext cx="87539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 smtClean="0"/>
              <a:t>El objetivo central es construir un sistema de Gestión de Innovación, que permita desarrollar de modo permanente y deliberado la capacidad organizacional de Innovar al interior de cada </a:t>
            </a:r>
            <a:r>
              <a:rPr lang="es-ES" sz="2800" dirty="0" err="1" smtClean="0"/>
              <a:t>compañ</a:t>
            </a:r>
            <a:r>
              <a:rPr lang="cs-CZ" sz="2800" dirty="0" err="1" smtClean="0"/>
              <a:t>í</a:t>
            </a:r>
            <a:r>
              <a:rPr lang="es-ES" sz="2800" dirty="0" smtClean="0"/>
              <a:t>a.</a:t>
            </a:r>
            <a:endParaRPr lang="es-ES" sz="28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45717" y="388296"/>
            <a:ext cx="5421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rgbClr val="1F497D"/>
                </a:solidFill>
              </a:rPr>
              <a:t>Circulo de Innovación de </a:t>
            </a:r>
            <a:r>
              <a:rPr lang="es-ES" sz="2800" b="1" dirty="0" err="1" smtClean="0">
                <a:solidFill>
                  <a:srgbClr val="1F497D"/>
                </a:solidFill>
              </a:rPr>
              <a:t>Packaging</a:t>
            </a:r>
            <a:endParaRPr lang="es-ES" sz="2800" b="1" dirty="0">
              <a:solidFill>
                <a:srgbClr val="1F497D"/>
              </a:solidFill>
            </a:endParaRPr>
          </a:p>
        </p:txBody>
      </p:sp>
      <p:pic>
        <p:nvPicPr>
          <p:cNvPr id="11" name="Imagen 10" descr="cirpack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343" y="3029857"/>
            <a:ext cx="1849627" cy="144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741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 smtClean="0">
                <a:solidFill>
                  <a:schemeClr val="bg1"/>
                </a:solidFill>
              </a:rPr>
              <a:t>Esta es la invitación junto a nuestro </a:t>
            </a:r>
          </a:p>
          <a:p>
            <a:pPr algn="ctr"/>
            <a:r>
              <a:rPr lang="es-ES" sz="4000" dirty="0" smtClean="0">
                <a:solidFill>
                  <a:schemeClr val="bg1"/>
                </a:solidFill>
              </a:rPr>
              <a:t>Fundación </a:t>
            </a:r>
            <a:r>
              <a:rPr lang="es-ES" sz="4000" dirty="0" smtClean="0">
                <a:solidFill>
                  <a:schemeClr val="bg1"/>
                </a:solidFill>
              </a:rPr>
              <a:t>Chile</a:t>
            </a:r>
          </a:p>
          <a:p>
            <a:pPr algn="ctr"/>
            <a:endParaRPr lang="es-ES" sz="4000" dirty="0" smtClean="0">
              <a:solidFill>
                <a:schemeClr val="bg1"/>
              </a:solidFill>
            </a:endParaRPr>
          </a:p>
          <a:p>
            <a:pPr algn="ctr"/>
            <a:r>
              <a:rPr lang="es-ES" sz="4000" dirty="0" err="1" smtClean="0">
                <a:solidFill>
                  <a:schemeClr val="bg1"/>
                </a:solidFill>
              </a:rPr>
              <a:t>Unete</a:t>
            </a:r>
            <a:r>
              <a:rPr lang="es-ES" sz="4000" dirty="0" smtClean="0">
                <a:solidFill>
                  <a:schemeClr val="bg1"/>
                </a:solidFill>
              </a:rPr>
              <a:t> al </a:t>
            </a:r>
            <a:r>
              <a:rPr lang="es-ES" sz="4400" dirty="0">
                <a:solidFill>
                  <a:srgbClr val="10BB28"/>
                </a:solidFill>
              </a:rPr>
              <a:t>C</a:t>
            </a:r>
            <a:r>
              <a:rPr lang="es-ES" sz="4400" dirty="0" smtClean="0">
                <a:solidFill>
                  <a:srgbClr val="10BB28"/>
                </a:solidFill>
              </a:rPr>
              <a:t>irculo</a:t>
            </a:r>
            <a:r>
              <a:rPr lang="es-ES" sz="4000" dirty="0" smtClean="0">
                <a:solidFill>
                  <a:schemeClr val="bg1"/>
                </a:solidFill>
              </a:rPr>
              <a:t> de Innovación de </a:t>
            </a:r>
            <a:r>
              <a:rPr lang="es-ES" sz="4000" dirty="0" err="1" smtClean="0">
                <a:solidFill>
                  <a:schemeClr val="bg1"/>
                </a:solidFill>
              </a:rPr>
              <a:t>Packaging</a:t>
            </a:r>
            <a:endParaRPr lang="es-ES" sz="4000" dirty="0" smtClean="0">
              <a:solidFill>
                <a:schemeClr val="bg1"/>
              </a:solidFill>
            </a:endParaRPr>
          </a:p>
          <a:p>
            <a:pPr algn="ctr"/>
            <a:r>
              <a:rPr lang="es-ES" sz="4000" dirty="0" smtClean="0">
                <a:solidFill>
                  <a:schemeClr val="bg1"/>
                </a:solidFill>
              </a:rPr>
              <a:t>Piensa fuera de la caja¡</a:t>
            </a:r>
            <a:endParaRPr lang="es-ES" sz="4000" dirty="0">
              <a:solidFill>
                <a:schemeClr val="bg1"/>
              </a:solidFill>
            </a:endParaRPr>
          </a:p>
        </p:txBody>
      </p:sp>
      <p:pic>
        <p:nvPicPr>
          <p:cNvPr id="4" name="Imagen 3" descr="Captura de pantalla 2013-05-08 a la(s) 15.28.59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02" b="100000" l="2806" r="987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286" y="5130333"/>
            <a:ext cx="2249715" cy="152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913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000" dirty="0" smtClean="0">
                <a:solidFill>
                  <a:schemeClr val="bg1"/>
                </a:solidFill>
              </a:rPr>
              <a:t>Porque INNOVAR?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171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/>
          <p:cNvGrpSpPr/>
          <p:nvPr/>
        </p:nvGrpSpPr>
        <p:grpSpPr>
          <a:xfrm>
            <a:off x="0" y="0"/>
            <a:ext cx="9144000" cy="6858000"/>
            <a:chOff x="344714" y="1081314"/>
            <a:chExt cx="8331200" cy="5638800"/>
          </a:xfrm>
        </p:grpSpPr>
        <p:pic>
          <p:nvPicPr>
            <p:cNvPr id="5" name="Imagen 4" descr="Captura de pantalla 2013-05-09 a la(s) 18.56.33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714" y="1081314"/>
              <a:ext cx="8331200" cy="56388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4"/>
            <a:srcRect l="2463" t="8971" r="85047" b="51082"/>
            <a:stretch/>
          </p:blipFill>
          <p:spPr>
            <a:xfrm rot="5400000">
              <a:off x="5907311" y="5304972"/>
              <a:ext cx="399146" cy="212634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13417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27001" y="465239"/>
            <a:ext cx="6869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rgbClr val="1F497D"/>
                </a:solidFill>
              </a:rPr>
              <a:t>Circulo de Innovación de </a:t>
            </a:r>
            <a:r>
              <a:rPr lang="es-ES" sz="2400" b="1" dirty="0" err="1" smtClean="0">
                <a:solidFill>
                  <a:srgbClr val="1F497D"/>
                </a:solidFill>
              </a:rPr>
              <a:t>Packaging</a:t>
            </a:r>
            <a:r>
              <a:rPr lang="es-ES" sz="2400" b="1" dirty="0" smtClean="0">
                <a:solidFill>
                  <a:srgbClr val="1F497D"/>
                </a:solidFill>
              </a:rPr>
              <a:t> : Oferta de Valor </a:t>
            </a:r>
            <a:endParaRPr lang="es-ES" sz="2400" b="1" dirty="0">
              <a:solidFill>
                <a:srgbClr val="1F497D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707572" y="1509433"/>
            <a:ext cx="783771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charset="2"/>
              <a:buChar char="v"/>
            </a:pPr>
            <a:r>
              <a:rPr lang="es-ES_tradnl" sz="2400" b="1" dirty="0" smtClean="0">
                <a:solidFill>
                  <a:srgbClr val="FF0000"/>
                </a:solidFill>
              </a:rPr>
              <a:t>Acceder</a:t>
            </a:r>
            <a:r>
              <a:rPr lang="es-ES_tradnl" sz="2000" dirty="0" smtClean="0"/>
              <a:t> </a:t>
            </a:r>
            <a:r>
              <a:rPr lang="es-ES_tradnl" sz="2000" dirty="0"/>
              <a:t>a experiencias de éxito y fracaso de empresas relacionadas a </a:t>
            </a:r>
            <a:r>
              <a:rPr lang="es-ES_tradnl" sz="2000" dirty="0" err="1" smtClean="0"/>
              <a:t>packaging</a:t>
            </a:r>
            <a:r>
              <a:rPr lang="es-ES_tradnl" sz="2000" dirty="0" smtClean="0"/>
              <a:t>.</a:t>
            </a:r>
          </a:p>
          <a:p>
            <a:pPr marL="285750" indent="-285750" algn="just">
              <a:buFont typeface="Wingdings" charset="2"/>
              <a:buChar char="v"/>
            </a:pPr>
            <a:endParaRPr lang="es-ES_tradnl" sz="2000" dirty="0"/>
          </a:p>
          <a:p>
            <a:pPr marL="285750" indent="-285750" algn="just">
              <a:buFont typeface="Wingdings" charset="2"/>
              <a:buChar char="v"/>
            </a:pPr>
            <a:r>
              <a:rPr lang="es-ES_tradnl" sz="2400" b="1" dirty="0" smtClean="0">
                <a:solidFill>
                  <a:srgbClr val="FF0000"/>
                </a:solidFill>
              </a:rPr>
              <a:t>Implementar</a:t>
            </a:r>
            <a:r>
              <a:rPr lang="es-ES_tradnl" sz="2000" dirty="0" smtClean="0"/>
              <a:t> </a:t>
            </a:r>
            <a:r>
              <a:rPr lang="es-ES_tradnl" sz="2000" dirty="0"/>
              <a:t>una metodología reconocida mundialmente (Universidad de Brighton) para instalar la </a:t>
            </a:r>
            <a:r>
              <a:rPr lang="es-ES_tradnl" sz="2000" dirty="0" smtClean="0"/>
              <a:t>cultura de innovación.</a:t>
            </a:r>
          </a:p>
          <a:p>
            <a:pPr marL="285750" indent="-285750" algn="just">
              <a:buFont typeface="Wingdings" charset="2"/>
              <a:buChar char="v"/>
            </a:pPr>
            <a:endParaRPr lang="es-ES_tradnl" sz="2000" dirty="0" smtClean="0"/>
          </a:p>
          <a:p>
            <a:pPr marL="285750" indent="-285750" algn="just">
              <a:buFont typeface="Wingdings" charset="2"/>
              <a:buChar char="v"/>
            </a:pPr>
            <a:r>
              <a:rPr lang="es-ES_tradnl" sz="2400" b="1" dirty="0" smtClean="0">
                <a:solidFill>
                  <a:srgbClr val="FF0000"/>
                </a:solidFill>
              </a:rPr>
              <a:t>Facilitar</a:t>
            </a:r>
            <a:r>
              <a:rPr lang="es-ES_tradnl" sz="2000" dirty="0" smtClean="0"/>
              <a:t> </a:t>
            </a:r>
            <a:r>
              <a:rPr lang="es-ES_tradnl" sz="2000" dirty="0"/>
              <a:t>la implementación de los proyectos de </a:t>
            </a:r>
            <a:r>
              <a:rPr lang="es-ES_tradnl" sz="2000" dirty="0" err="1"/>
              <a:t>I+D+i</a:t>
            </a:r>
            <a:r>
              <a:rPr lang="es-ES_tradnl" sz="2000" dirty="0"/>
              <a:t> </a:t>
            </a:r>
            <a:r>
              <a:rPr lang="es-ES_tradnl" sz="2000" dirty="0" smtClean="0"/>
              <a:t>seleccionados con acceso y selección de expertos y fondos públicos apropiados.</a:t>
            </a:r>
          </a:p>
          <a:p>
            <a:pPr marL="285750" indent="-285750" algn="just">
              <a:buFont typeface="Wingdings" charset="2"/>
              <a:buChar char="v"/>
            </a:pPr>
            <a:endParaRPr lang="es-ES_tradnl" sz="2000" dirty="0" smtClean="0"/>
          </a:p>
          <a:p>
            <a:pPr marL="285750" indent="-285750" algn="just">
              <a:buFont typeface="Wingdings" charset="2"/>
              <a:buChar char="v"/>
            </a:pPr>
            <a:r>
              <a:rPr lang="es-ES_tradnl" sz="2400" b="1" dirty="0">
                <a:solidFill>
                  <a:srgbClr val="FF0000"/>
                </a:solidFill>
              </a:rPr>
              <a:t>Participar</a:t>
            </a:r>
            <a:r>
              <a:rPr lang="es-ES_tradnl" sz="2000" dirty="0"/>
              <a:t> en la construcción y acceder a una plataforma que gestione sus proyectos de </a:t>
            </a:r>
            <a:r>
              <a:rPr lang="es-ES_tradnl" sz="2000" dirty="0" err="1"/>
              <a:t>I+D+i</a:t>
            </a:r>
            <a:r>
              <a:rPr lang="es-ES_tradnl" sz="2000" dirty="0"/>
              <a:t>, desde su idea hasta la llegada al mercado.</a:t>
            </a:r>
          </a:p>
          <a:p>
            <a:pPr marL="285750" indent="-285750" algn="just">
              <a:buFont typeface="Wingdings" charset="2"/>
              <a:buChar char="v"/>
            </a:pPr>
            <a:endParaRPr lang="es-ES_tradnl" sz="2000" dirty="0"/>
          </a:p>
        </p:txBody>
      </p:sp>
      <p:pic>
        <p:nvPicPr>
          <p:cNvPr id="4" name="Imagen 3" descr="cirpack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899" y="5664198"/>
            <a:ext cx="932773" cy="72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103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27001" y="465239"/>
            <a:ext cx="6869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rgbClr val="1F497D"/>
                </a:solidFill>
              </a:rPr>
              <a:t>Circulo de Innovación de </a:t>
            </a:r>
            <a:r>
              <a:rPr lang="es-ES" sz="2400" b="1" dirty="0" err="1" smtClean="0">
                <a:solidFill>
                  <a:srgbClr val="1F497D"/>
                </a:solidFill>
              </a:rPr>
              <a:t>Packaging</a:t>
            </a:r>
            <a:r>
              <a:rPr lang="es-ES" sz="2400" b="1" dirty="0" smtClean="0">
                <a:solidFill>
                  <a:srgbClr val="1F497D"/>
                </a:solidFill>
              </a:rPr>
              <a:t> : Oferta de Valor </a:t>
            </a:r>
            <a:endParaRPr lang="es-ES" sz="2400" b="1" dirty="0">
              <a:solidFill>
                <a:srgbClr val="1F497D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537632" y="1424993"/>
            <a:ext cx="80802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ES_tradnl" sz="2000" b="1" dirty="0"/>
          </a:p>
          <a:p>
            <a:pPr marL="285750" indent="-285750" algn="just">
              <a:buFont typeface="Wingdings" charset="2"/>
              <a:buChar char="v"/>
            </a:pPr>
            <a:r>
              <a:rPr lang="es-ES_tradnl" sz="2400" b="1" dirty="0" smtClean="0">
                <a:solidFill>
                  <a:srgbClr val="FF0000"/>
                </a:solidFill>
              </a:rPr>
              <a:t>Exclusividad</a:t>
            </a:r>
            <a:r>
              <a:rPr lang="es-ES_tradnl" sz="2000" dirty="0" smtClean="0"/>
              <a:t> en información mundial de </a:t>
            </a:r>
            <a:r>
              <a:rPr lang="es-ES_tradnl" sz="2000" dirty="0" err="1" smtClean="0"/>
              <a:t>Packaging</a:t>
            </a:r>
            <a:r>
              <a:rPr lang="es-ES_tradnl" sz="2000" dirty="0" smtClean="0"/>
              <a:t>, a través </a:t>
            </a:r>
            <a:r>
              <a:rPr lang="es-ES_tradnl" sz="2000" dirty="0"/>
              <a:t>de </a:t>
            </a:r>
            <a:r>
              <a:rPr lang="es-ES_tradnl" sz="2000" dirty="0" smtClean="0"/>
              <a:t>la </a:t>
            </a:r>
            <a:r>
              <a:rPr lang="es-ES_tradnl" sz="2000" dirty="0"/>
              <a:t>plataforma de vigilancia e inteligencia tecnológica exclusiva para socios del circulo (</a:t>
            </a:r>
            <a:r>
              <a:rPr lang="es-ES_tradnl" sz="2000" dirty="0" err="1"/>
              <a:t>packagingwatcher</a:t>
            </a:r>
            <a:r>
              <a:rPr lang="es-ES_tradnl" sz="2000" dirty="0"/>
              <a:t>)</a:t>
            </a:r>
          </a:p>
          <a:p>
            <a:pPr algn="just"/>
            <a:endParaRPr lang="es-ES_tradnl" sz="2000" dirty="0"/>
          </a:p>
          <a:p>
            <a:pPr marL="285750" indent="-285750" algn="just">
              <a:buFont typeface="Wingdings" charset="2"/>
              <a:buChar char="v"/>
            </a:pPr>
            <a:r>
              <a:rPr lang="es-ES_tradnl" sz="2400" b="1" dirty="0" smtClean="0">
                <a:solidFill>
                  <a:srgbClr val="FF0000"/>
                </a:solidFill>
              </a:rPr>
              <a:t>Participar </a:t>
            </a:r>
            <a:r>
              <a:rPr lang="es-ES_tradnl" sz="2000" dirty="0"/>
              <a:t>en el diseño e implementación de un</a:t>
            </a:r>
            <a:r>
              <a:rPr lang="es-ES_tradnl" dirty="0"/>
              <a:t> </a:t>
            </a:r>
            <a:r>
              <a:rPr lang="es-ES_tradnl" sz="2000" dirty="0"/>
              <a:t>sistema de capacitación integral utilizando el modelo de competencias laborales que Fundación Chile ha impulsado e implementado en varios sectores de la economía nacional</a:t>
            </a:r>
            <a:r>
              <a:rPr lang="es-ES_tradnl" sz="2000" dirty="0" smtClean="0"/>
              <a:t>.</a:t>
            </a:r>
          </a:p>
          <a:p>
            <a:pPr marL="285750" indent="-285750" algn="just">
              <a:buFont typeface="Wingdings" charset="2"/>
              <a:buChar char="v"/>
            </a:pPr>
            <a:endParaRPr lang="es-ES_tradnl" sz="2000" dirty="0"/>
          </a:p>
          <a:p>
            <a:pPr marL="285750" indent="-285750" algn="just">
              <a:buFont typeface="Wingdings" charset="2"/>
              <a:buChar char="v"/>
            </a:pPr>
            <a:r>
              <a:rPr lang="es-ES_tradnl" sz="2400" b="1" dirty="0">
                <a:solidFill>
                  <a:srgbClr val="FF0000"/>
                </a:solidFill>
              </a:rPr>
              <a:t>A</a:t>
            </a:r>
            <a:r>
              <a:rPr lang="es-ES_tradnl" sz="2400" b="1" dirty="0" smtClean="0">
                <a:solidFill>
                  <a:srgbClr val="FF0000"/>
                </a:solidFill>
              </a:rPr>
              <a:t>cceder</a:t>
            </a:r>
            <a:r>
              <a:rPr lang="es-ES_tradnl" sz="2000" dirty="0" smtClean="0"/>
              <a:t> en primera línea a </a:t>
            </a:r>
            <a:r>
              <a:rPr lang="es-ES_tradnl" sz="2000" dirty="0"/>
              <a:t>la captura de valor por la puesta en marcha de servicios y tecnologías innovadoras en </a:t>
            </a:r>
            <a:r>
              <a:rPr lang="es-ES_tradnl" sz="2000" dirty="0" err="1"/>
              <a:t>packaging</a:t>
            </a:r>
            <a:endParaRPr lang="es-ES" sz="2000" dirty="0"/>
          </a:p>
        </p:txBody>
      </p:sp>
      <p:pic>
        <p:nvPicPr>
          <p:cNvPr id="4" name="Imagen 3" descr="cirpack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067" y="5642428"/>
            <a:ext cx="1048791" cy="82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83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9143999" cy="5715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99571" y="400930"/>
            <a:ext cx="467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rgbClr val="10BB28"/>
                </a:solidFill>
              </a:rPr>
              <a:t>Circulo de Innovación de </a:t>
            </a:r>
            <a:r>
              <a:rPr lang="es-ES" sz="2400" b="1" dirty="0" err="1" smtClean="0">
                <a:solidFill>
                  <a:srgbClr val="10BB28"/>
                </a:solidFill>
              </a:rPr>
              <a:t>Packaging</a:t>
            </a:r>
            <a:endParaRPr lang="es-ES" sz="2400" b="1" dirty="0">
              <a:solidFill>
                <a:srgbClr val="10BB28"/>
              </a:solidFill>
            </a:endParaRPr>
          </a:p>
        </p:txBody>
      </p:sp>
      <p:pic>
        <p:nvPicPr>
          <p:cNvPr id="7" name="Imagen 6" descr="Captura de pantalla 2013-05-08 a la(s) 15.28.59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965" y="5025571"/>
            <a:ext cx="1837463" cy="16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930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ector recto 8"/>
          <p:cNvCxnSpPr/>
          <p:nvPr/>
        </p:nvCxnSpPr>
        <p:spPr>
          <a:xfrm flipV="1">
            <a:off x="0" y="4883694"/>
            <a:ext cx="9144000" cy="31359"/>
          </a:xfrm>
          <a:prstGeom prst="line">
            <a:avLst/>
          </a:prstGeom>
          <a:ln>
            <a:solidFill>
              <a:srgbClr val="33BD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1451730" y="5115409"/>
            <a:ext cx="38705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Canadá 253 Of D - Providencia</a:t>
            </a:r>
          </a:p>
          <a:p>
            <a:r>
              <a:rPr lang="es-ES" dirty="0" smtClean="0"/>
              <a:t>Teléfono : 56-2- 22250117</a:t>
            </a:r>
          </a:p>
          <a:p>
            <a:r>
              <a:rPr lang="es-ES" dirty="0" smtClean="0"/>
              <a:t>Contacto : Mariana Soto Urzúa</a:t>
            </a:r>
          </a:p>
          <a:p>
            <a:r>
              <a:rPr lang="es-ES" dirty="0" err="1" smtClean="0"/>
              <a:t>marianasoto@cenem.cl</a:t>
            </a:r>
            <a:endParaRPr lang="es-ES" dirty="0" smtClean="0"/>
          </a:p>
          <a:p>
            <a:r>
              <a:rPr lang="es-ES" b="1" dirty="0" err="1" smtClean="0">
                <a:solidFill>
                  <a:srgbClr val="FF0000"/>
                </a:solidFill>
              </a:rPr>
              <a:t>www.cirpack.cl</a:t>
            </a:r>
            <a:endParaRPr lang="es-ES" b="1" dirty="0">
              <a:solidFill>
                <a:srgbClr val="FF0000"/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254" y="4946412"/>
            <a:ext cx="551555" cy="55155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2254" y="5497967"/>
            <a:ext cx="554278" cy="55520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2254" y="6053168"/>
            <a:ext cx="604716" cy="629416"/>
          </a:xfrm>
          <a:prstGeom prst="rect">
            <a:avLst/>
          </a:prstGeom>
        </p:spPr>
      </p:pic>
      <p:pic>
        <p:nvPicPr>
          <p:cNvPr id="2" name="Imagen 1" descr="cirpack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371" y="1538513"/>
            <a:ext cx="3582599" cy="2801257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71224" y="460046"/>
            <a:ext cx="1035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Contacto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1624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aptura de pantalla 2013-05-07 a la(s) 21.25.4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1433285"/>
            <a:ext cx="8178800" cy="4811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uadroTexto 2"/>
          <p:cNvSpPr txBox="1"/>
          <p:nvPr/>
        </p:nvSpPr>
        <p:spPr>
          <a:xfrm>
            <a:off x="274059" y="368679"/>
            <a:ext cx="2236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b="1" dirty="0" smtClean="0">
                <a:solidFill>
                  <a:srgbClr val="1F497D"/>
                </a:solidFill>
              </a:rPr>
              <a:t>Para no morir </a:t>
            </a:r>
            <a:r>
              <a:rPr lang="es-ES" sz="2800" b="1" dirty="0" smtClean="0">
                <a:solidFill>
                  <a:srgbClr val="1F497D"/>
                </a:solidFill>
              </a:rPr>
              <a:t> </a:t>
            </a:r>
            <a:endParaRPr lang="es-ES" sz="28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791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aptura de pantalla 2013-05-07 a la(s) 21.23.3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43" y="1165999"/>
            <a:ext cx="7329714" cy="5192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CuadroTexto 1"/>
          <p:cNvSpPr txBox="1"/>
          <p:nvPr/>
        </p:nvSpPr>
        <p:spPr>
          <a:xfrm>
            <a:off x="217714" y="450333"/>
            <a:ext cx="3897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rgbClr val="1F497D"/>
                </a:solidFill>
              </a:rPr>
              <a:t>Para enfrentar los cambios …</a:t>
            </a:r>
            <a:endParaRPr lang="es-ES" sz="2400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94128" y="357998"/>
            <a:ext cx="2460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rgbClr val="1F497D"/>
                </a:solidFill>
              </a:rPr>
              <a:t>Para ganar dinero</a:t>
            </a:r>
            <a:endParaRPr lang="es-ES" sz="2400" b="1" dirty="0">
              <a:solidFill>
                <a:srgbClr val="1F497D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35425" y="1213611"/>
            <a:ext cx="7393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 smtClean="0"/>
              <a:t>Innovar es Transformar Conocimiento en DINERO</a:t>
            </a:r>
            <a:endParaRPr lang="es-ES" sz="2800" dirty="0"/>
          </a:p>
        </p:txBody>
      </p:sp>
      <p:cxnSp>
        <p:nvCxnSpPr>
          <p:cNvPr id="8" name="Conector recto 7"/>
          <p:cNvCxnSpPr/>
          <p:nvPr/>
        </p:nvCxnSpPr>
        <p:spPr>
          <a:xfrm flipV="1">
            <a:off x="0" y="1868709"/>
            <a:ext cx="9144000" cy="7257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2" name="Imagen 11" descr="Captura de pantalla 2013-05-09 a la(s) 22.36.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2273296"/>
            <a:ext cx="7848600" cy="25273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4800596"/>
            <a:ext cx="2648857" cy="169814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7429" y="4800597"/>
            <a:ext cx="2322252" cy="1698146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5"/>
          <a:srcRect l="6161" t="9189" r="7351" b="16448"/>
          <a:stretch/>
        </p:blipFill>
        <p:spPr>
          <a:xfrm>
            <a:off x="6331857" y="4746167"/>
            <a:ext cx="2340429" cy="190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617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81428" y="483381"/>
            <a:ext cx="6129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rgbClr val="1F497D"/>
                </a:solidFill>
              </a:rPr>
              <a:t>Porque Chile esta en inmejorables condiciones  </a:t>
            </a:r>
            <a:endParaRPr lang="es-ES" sz="2400" b="1" dirty="0">
              <a:solidFill>
                <a:srgbClr val="1F497D"/>
              </a:solidFill>
            </a:endParaRPr>
          </a:p>
        </p:txBody>
      </p:sp>
      <p:pic>
        <p:nvPicPr>
          <p:cNvPr id="9" name="Imagen 8" descr="Captura de pantalla 2013-05-09 a la(s) 23.29.1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0"/>
          <a:stretch/>
        </p:blipFill>
        <p:spPr>
          <a:xfrm>
            <a:off x="1034143" y="1126475"/>
            <a:ext cx="6640286" cy="549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254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-1" y="370004"/>
            <a:ext cx="7003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rgbClr val="1F497D"/>
                </a:solidFill>
              </a:rPr>
              <a:t>Porque </a:t>
            </a:r>
            <a:r>
              <a:rPr lang="es-ES" sz="2400" b="1" dirty="0" smtClean="0">
                <a:solidFill>
                  <a:srgbClr val="1F497D"/>
                </a:solidFill>
              </a:rPr>
              <a:t>Chile</a:t>
            </a:r>
            <a:r>
              <a:rPr lang="es-ES" sz="2000" b="1" dirty="0" smtClean="0">
                <a:solidFill>
                  <a:srgbClr val="1F497D"/>
                </a:solidFill>
              </a:rPr>
              <a:t> </a:t>
            </a:r>
            <a:r>
              <a:rPr lang="es-ES" sz="2000" b="1" dirty="0" smtClean="0">
                <a:solidFill>
                  <a:srgbClr val="1F497D"/>
                </a:solidFill>
              </a:rPr>
              <a:t>quiere ser un polo Regional en Innovaci</a:t>
            </a:r>
            <a:r>
              <a:rPr lang="es-ES" sz="2000" b="1" dirty="0" smtClean="0">
                <a:solidFill>
                  <a:srgbClr val="1F497D"/>
                </a:solidFill>
              </a:rPr>
              <a:t>ó</a:t>
            </a:r>
            <a:r>
              <a:rPr lang="es-ES" sz="2000" b="1" dirty="0" smtClean="0">
                <a:solidFill>
                  <a:srgbClr val="1F497D"/>
                </a:solidFill>
              </a:rPr>
              <a:t>n</a:t>
            </a:r>
            <a:endParaRPr lang="es-ES" sz="2000" b="1" dirty="0">
              <a:solidFill>
                <a:srgbClr val="1F497D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81428" y="1182859"/>
            <a:ext cx="8500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Visión país : Chile polo REGIONAL de Innovación y emprendimiento</a:t>
            </a:r>
            <a:endParaRPr lang="es-ES" sz="2400" dirty="0"/>
          </a:p>
        </p:txBody>
      </p:sp>
      <p:cxnSp>
        <p:nvCxnSpPr>
          <p:cNvPr id="5" name="Conector recto 4"/>
          <p:cNvCxnSpPr/>
          <p:nvPr/>
        </p:nvCxnSpPr>
        <p:spPr>
          <a:xfrm flipV="1">
            <a:off x="0" y="1644524"/>
            <a:ext cx="9144000" cy="6089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" name="Imagen 2" descr="Captura de pantalla 2013-05-09 a la(s) 23.35.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99" y="2159000"/>
            <a:ext cx="7498443" cy="4528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23662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0" y="483381"/>
            <a:ext cx="7231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rgbClr val="1F497D"/>
                </a:solidFill>
              </a:rPr>
              <a:t>Porque Chile </a:t>
            </a:r>
            <a:r>
              <a:rPr lang="es-ES" sz="2400" b="1" dirty="0" smtClean="0">
                <a:solidFill>
                  <a:srgbClr val="1F497D"/>
                </a:solidFill>
              </a:rPr>
              <a:t>apuesta con DINERO para que esto ocurra</a:t>
            </a:r>
            <a:endParaRPr lang="es-ES" sz="2400" b="1" dirty="0">
              <a:solidFill>
                <a:srgbClr val="1F497D"/>
              </a:solidFill>
            </a:endParaRPr>
          </a:p>
        </p:txBody>
      </p:sp>
      <p:pic>
        <p:nvPicPr>
          <p:cNvPr id="8" name="Imagen 7" descr="Captura de pantalla 2013-05-09 a la(s) 23.39.2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473" y="5727700"/>
            <a:ext cx="6076044" cy="1092200"/>
          </a:xfrm>
          <a:prstGeom prst="rect">
            <a:avLst/>
          </a:prstGeom>
        </p:spPr>
      </p:pic>
      <p:pic>
        <p:nvPicPr>
          <p:cNvPr id="10" name="Imagen 9" descr="Captura de pantalla 2013-05-09 a la(s) 23.39.3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3" y="4363357"/>
            <a:ext cx="6340704" cy="10541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890813" y="1984046"/>
            <a:ext cx="33906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es-ES" sz="2000" b="1" dirty="0" smtClean="0">
                <a:solidFill>
                  <a:srgbClr val="558ED5"/>
                </a:solidFill>
              </a:rPr>
              <a:t>Mayor presupuesto </a:t>
            </a:r>
            <a:r>
              <a:rPr lang="es-ES" sz="2000" b="1" dirty="0" smtClean="0">
                <a:solidFill>
                  <a:srgbClr val="558ED5"/>
                </a:solidFill>
              </a:rPr>
              <a:t>publico</a:t>
            </a:r>
            <a:endParaRPr lang="es-ES" sz="2000" b="1" dirty="0">
              <a:solidFill>
                <a:srgbClr val="558ED5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751115" y="1378857"/>
            <a:ext cx="6878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es-E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Año 2013, declarado como el año de la Innovación</a:t>
            </a:r>
            <a:endParaRPr lang="es-ES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Imagen 8" descr="Captura de pantalla 2013-05-09 a la(s) 23.38.5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13" y="2628900"/>
            <a:ext cx="7926616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51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9240157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 descr="Captura de pantalla 2013-05-09 a la(s) 23.40.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43" y="527957"/>
            <a:ext cx="7467600" cy="607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863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</TotalTime>
  <Words>681</Words>
  <Application>Microsoft Macintosh PowerPoint</Application>
  <PresentationFormat>Presentación en pantalla (4:3)</PresentationFormat>
  <Paragraphs>83</Paragraphs>
  <Slides>24</Slides>
  <Notes>17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Mariana Soto</dc:creator>
  <cp:lastModifiedBy>CENEM CHILE </cp:lastModifiedBy>
  <cp:revision>62</cp:revision>
  <dcterms:created xsi:type="dcterms:W3CDTF">2013-05-08T01:23:59Z</dcterms:created>
  <dcterms:modified xsi:type="dcterms:W3CDTF">2013-08-29T18:04:42Z</dcterms:modified>
</cp:coreProperties>
</file>